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26"/>
  </p:notesMasterIdLst>
  <p:sldIdLst>
    <p:sldId id="256" r:id="rId2"/>
    <p:sldId id="275" r:id="rId3"/>
    <p:sldId id="261" r:id="rId4"/>
    <p:sldId id="280" r:id="rId5"/>
    <p:sldId id="276" r:id="rId6"/>
    <p:sldId id="277" r:id="rId7"/>
    <p:sldId id="278" r:id="rId8"/>
    <p:sldId id="283" r:id="rId9"/>
    <p:sldId id="284" r:id="rId10"/>
    <p:sldId id="279" r:id="rId11"/>
    <p:sldId id="288" r:id="rId12"/>
    <p:sldId id="281" r:id="rId13"/>
    <p:sldId id="264" r:id="rId14"/>
    <p:sldId id="272" r:id="rId15"/>
    <p:sldId id="265" r:id="rId16"/>
    <p:sldId id="273" r:id="rId17"/>
    <p:sldId id="268" r:id="rId18"/>
    <p:sldId id="271" r:id="rId19"/>
    <p:sldId id="269" r:id="rId20"/>
    <p:sldId id="270" r:id="rId21"/>
    <p:sldId id="259" r:id="rId22"/>
    <p:sldId id="267" r:id="rId23"/>
    <p:sldId id="260" r:id="rId24"/>
    <p:sldId id="28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CC2E89-07EB-4893-B1E3-2B286EEE0DAD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FA00F8-CAF4-4295-9D1C-6C038A1381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FA00F8-CAF4-4295-9D1C-6C038A13811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63970-93FB-4323-AC8E-641DFF29F1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82E8B2E-B1F9-4DD0-85EC-F6D96095304A}" type="datetimeFigureOut">
              <a:rPr lang="en-US" smtClean="0"/>
              <a:pPr/>
              <a:t>12/9/2010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C17B7AF-520C-4A35-B323-B3512D96166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mail.aol.com/32992-111/aol-6/en-us/mail/get-attachment.aspx?uid=27383301&amp;folder=NewMail&amp;partId=3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imgres?imgurl=http://web.aibn.uq.edu.au/cbn/research_biomolecular_files/dsredmonomer2.jpg&amp;imgrefurl=http://web.aibn.uq.edu.au/cbn/research_biomolecular.htm&amp;usg=__qVpslZ8kqccFouEKrNAIBQVH62w=&amp;h=834&amp;w=669&amp;sz=85&amp;hl=en&amp;start=2&amp;zoom=1&amp;um=1&amp;itbs=1&amp;tbnid=RNXcGHhv7uMPQM:&amp;tbnh=144&amp;tbnw=116&amp;prev=/images?q=Red+fluorescent+protein&amp;um=1&amp;hl=en&amp;sa=X&amp;rlz=1T4SKPB_enUS393US393&amp;tbs=isch:1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hyperlink" Target="http://partsregistry.org/cgi/assembly/plates.cgi?id=62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5638800" cy="1829761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Lucida Handwriting" pitchFamily="66" charset="0"/>
              </a:rPr>
              <a:t>E-COOL-I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505200"/>
            <a:ext cx="6400800" cy="2362200"/>
          </a:xfrm>
        </p:spPr>
        <p:txBody>
          <a:bodyPr/>
          <a:lstStyle/>
          <a:p>
            <a:r>
              <a:rPr lang="en-US" dirty="0" smtClean="0"/>
              <a:t>Tina </a:t>
            </a:r>
            <a:r>
              <a:rPr lang="en-US" dirty="0" err="1" smtClean="0"/>
              <a:t>Khoury</a:t>
            </a:r>
            <a:r>
              <a:rPr lang="en-US" dirty="0" smtClean="0"/>
              <a:t> </a:t>
            </a:r>
          </a:p>
          <a:p>
            <a:r>
              <a:rPr lang="en-US" dirty="0" smtClean="0"/>
              <a:t>Jeremy </a:t>
            </a:r>
            <a:r>
              <a:rPr lang="en-US" dirty="0" err="1" smtClean="0"/>
              <a:t>Gerbig</a:t>
            </a:r>
            <a:r>
              <a:rPr lang="en-US" dirty="0" smtClean="0"/>
              <a:t> </a:t>
            </a:r>
          </a:p>
          <a:p>
            <a:r>
              <a:rPr lang="en-US" dirty="0" smtClean="0"/>
              <a:t>Derek Blanchard</a:t>
            </a:r>
          </a:p>
          <a:p>
            <a:r>
              <a:rPr lang="en-US" dirty="0" err="1" smtClean="0"/>
              <a:t>Kerwin</a:t>
            </a:r>
            <a:r>
              <a:rPr lang="en-US" dirty="0" smtClean="0"/>
              <a:t> Dunham</a:t>
            </a:r>
          </a:p>
          <a:p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1981200" y="2971800"/>
            <a:ext cx="5410200" cy="609600"/>
            <a:chOff x="1905000" y="4419600"/>
            <a:chExt cx="5410200" cy="609600"/>
          </a:xfrm>
        </p:grpSpPr>
        <p:sp>
          <p:nvSpPr>
            <p:cNvPr id="13" name="Line 39"/>
            <p:cNvSpPr>
              <a:spLocks noChangeShapeType="1"/>
            </p:cNvSpPr>
            <p:nvPr/>
          </p:nvSpPr>
          <p:spPr bwMode="auto">
            <a:xfrm>
              <a:off x="1905000" y="4724400"/>
              <a:ext cx="541020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4" name="Picture 32" descr="icon_terminato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96000" y="4495800"/>
              <a:ext cx="685800" cy="463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0" descr="icon_terminator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05400" y="4495800"/>
              <a:ext cx="609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8" descr="icon_codi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14800" y="4495800"/>
              <a:ext cx="609600" cy="48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6" descr="icon_rb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24200" y="4419600"/>
              <a:ext cx="609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24" descr="icon_regulatory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09800" y="4495800"/>
              <a:ext cx="657225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en-US" sz="4800" dirty="0" smtClean="0"/>
              <a:t>Ligation of Parts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1600200"/>
            <a:ext cx="8077200" cy="4530725"/>
          </a:xfrm>
        </p:spPr>
        <p:txBody>
          <a:bodyPr/>
          <a:lstStyle/>
          <a:p>
            <a:pPr eaLnBrk="1" hangingPunct="1"/>
            <a:r>
              <a:rPr lang="en-US" dirty="0" smtClean="0"/>
              <a:t>The complete complex Biobricks sequence! </a:t>
            </a:r>
          </a:p>
          <a:p>
            <a:pPr lvl="1" eaLnBrk="1" hangingPunct="1"/>
            <a:r>
              <a:rPr lang="en-US" dirty="0" smtClean="0"/>
              <a:t>Combine 3 parts</a:t>
            </a:r>
          </a:p>
          <a:p>
            <a:pPr lvl="2" eaLnBrk="1" hangingPunct="1"/>
            <a:r>
              <a:rPr lang="en-US" dirty="0" smtClean="0"/>
              <a:t>BBa_I12007 – Promoter</a:t>
            </a:r>
          </a:p>
          <a:p>
            <a:pPr lvl="2" eaLnBrk="1" hangingPunct="1"/>
            <a:r>
              <a:rPr lang="en-US" dirty="0" smtClean="0"/>
              <a:t>Created </a:t>
            </a:r>
            <a:r>
              <a:rPr lang="en-US" dirty="0" err="1" smtClean="0"/>
              <a:t>Oligo</a:t>
            </a:r>
            <a:r>
              <a:rPr lang="en-US" dirty="0" smtClean="0"/>
              <a:t>- RBS</a:t>
            </a:r>
          </a:p>
          <a:p>
            <a:pPr lvl="2" eaLnBrk="1" hangingPunct="1"/>
            <a:r>
              <a:rPr lang="en-US" dirty="0" smtClean="0"/>
              <a:t>BBa_E1010 -  Gene</a:t>
            </a:r>
          </a:p>
          <a:p>
            <a:pPr lvl="2" eaLnBrk="1" hangingPunct="1"/>
            <a:r>
              <a:rPr lang="en-US" dirty="0" smtClean="0"/>
              <a:t>BBa_B0015 - Double Terminator</a:t>
            </a:r>
          </a:p>
          <a:p>
            <a:pPr lvl="2" eaLnBrk="1" hangingPunct="1">
              <a:buFont typeface="Wingdings" pitchFamily="2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pic>
        <p:nvPicPr>
          <p:cNvPr id="9221" name="Picture 11" descr="p140_prepared_agar_plate-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86600" y="0"/>
            <a:ext cx="2057400" cy="1431925"/>
          </a:xfrm>
        </p:spPr>
      </p:pic>
      <p:grpSp>
        <p:nvGrpSpPr>
          <p:cNvPr id="16" name="Group 15"/>
          <p:cNvGrpSpPr/>
          <p:nvPr/>
        </p:nvGrpSpPr>
        <p:grpSpPr>
          <a:xfrm>
            <a:off x="3733800" y="5943600"/>
            <a:ext cx="5410200" cy="609600"/>
            <a:chOff x="1905000" y="4419600"/>
            <a:chExt cx="5410200" cy="609600"/>
          </a:xfrm>
        </p:grpSpPr>
        <p:sp>
          <p:nvSpPr>
            <p:cNvPr id="17" name="Line 39"/>
            <p:cNvSpPr>
              <a:spLocks noChangeShapeType="1"/>
            </p:cNvSpPr>
            <p:nvPr/>
          </p:nvSpPr>
          <p:spPr bwMode="auto">
            <a:xfrm>
              <a:off x="1905000" y="4724400"/>
              <a:ext cx="541020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8" name="Picture 32" descr="icon_terminato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96000" y="4495800"/>
              <a:ext cx="685800" cy="463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30" descr="icon_terminato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05400" y="4495800"/>
              <a:ext cx="609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8" descr="icon_codi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14800" y="4495800"/>
              <a:ext cx="609600" cy="48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26" descr="icon_rb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24200" y="4419600"/>
              <a:ext cx="609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4" descr="icon_regulatory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09800" y="4495800"/>
              <a:ext cx="657225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Protocol cont…</a:t>
            </a:r>
          </a:p>
        </p:txBody>
      </p:sp>
      <p:sp>
        <p:nvSpPr>
          <p:cNvPr id="11267" name="Content Placeholder 4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30725"/>
          </a:xfrm>
          <a:solidFill>
            <a:schemeClr val="bg1"/>
          </a:solidFill>
        </p:spPr>
        <p:txBody>
          <a:bodyPr/>
          <a:lstStyle/>
          <a:p>
            <a:r>
              <a:rPr lang="en-US" sz="2400" smtClean="0"/>
              <a:t>Combining biobrick parts by digestion &amp; ligation.</a:t>
            </a:r>
          </a:p>
          <a:p>
            <a:endParaRPr lang="en-US" smtClean="0"/>
          </a:p>
        </p:txBody>
      </p:sp>
      <p:pic>
        <p:nvPicPr>
          <p:cNvPr id="11268" name="Picture 5" descr="3AAssemb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057400"/>
            <a:ext cx="7010400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1676400" y="2133600"/>
            <a:ext cx="457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0" name="Rectangle 12"/>
          <p:cNvSpPr>
            <a:spLocks noChangeArrowheads="1"/>
          </p:cNvSpPr>
          <p:nvPr/>
        </p:nvSpPr>
        <p:spPr bwMode="auto">
          <a:xfrm>
            <a:off x="-228600" y="2895600"/>
            <a:ext cx="3276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/>
            <a:r>
              <a:rPr lang="en-US" sz="1200" b="1"/>
              <a:t>BBa_I12007 - Promoter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038600" y="2209800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2" name="Rectangle 14"/>
          <p:cNvSpPr>
            <a:spLocks noChangeArrowheads="1"/>
          </p:cNvSpPr>
          <p:nvPr/>
        </p:nvSpPr>
        <p:spPr bwMode="auto">
          <a:xfrm>
            <a:off x="2362200" y="2895600"/>
            <a:ext cx="34067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2"/>
            <a:r>
              <a:rPr lang="en-US" sz="1200" b="1"/>
              <a:t>BBa_I13503 - RBS  + Gene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324600" y="2209800"/>
            <a:ext cx="762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274" name="Rectangle 16"/>
          <p:cNvSpPr>
            <a:spLocks noChangeArrowheads="1"/>
          </p:cNvSpPr>
          <p:nvPr/>
        </p:nvSpPr>
        <p:spPr bwMode="auto">
          <a:xfrm>
            <a:off x="4724400" y="2895600"/>
            <a:ext cx="441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/>
            <a:r>
              <a:rPr lang="en-US" sz="1200" b="1"/>
              <a:t>          BBa_B0015 - Double Terminator</a:t>
            </a:r>
          </a:p>
        </p:txBody>
      </p:sp>
      <p:sp>
        <p:nvSpPr>
          <p:cNvPr id="11275" name="TextBox 18"/>
          <p:cNvSpPr txBox="1">
            <a:spLocks noChangeArrowheads="1"/>
          </p:cNvSpPr>
          <p:nvPr/>
        </p:nvSpPr>
        <p:spPr bwMode="auto">
          <a:xfrm>
            <a:off x="1752600" y="3581400"/>
            <a:ext cx="30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038600" y="3505200"/>
            <a:ext cx="457200" cy="15240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7" name="TextBox 20"/>
          <p:cNvSpPr txBox="1">
            <a:spLocks noChangeArrowheads="1"/>
          </p:cNvSpPr>
          <p:nvPr/>
        </p:nvSpPr>
        <p:spPr bwMode="auto">
          <a:xfrm>
            <a:off x="3886200" y="35814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X &amp; P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400800" y="3505200"/>
            <a:ext cx="457200" cy="15240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9" name="Rectangle 22"/>
          <p:cNvSpPr>
            <a:spLocks noChangeArrowheads="1"/>
          </p:cNvSpPr>
          <p:nvPr/>
        </p:nvSpPr>
        <p:spPr bwMode="auto">
          <a:xfrm>
            <a:off x="6248400" y="3581400"/>
            <a:ext cx="814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X &amp; P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676400" y="3505200"/>
            <a:ext cx="457200" cy="15240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066800" y="4038600"/>
            <a:ext cx="67056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5791200" y="3886200"/>
            <a:ext cx="381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7086600" y="3962400"/>
            <a:ext cx="457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352800" y="6096000"/>
            <a:ext cx="1752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200400" y="6096000"/>
            <a:ext cx="2133600" cy="317500"/>
            <a:chOff x="1905000" y="6248400"/>
            <a:chExt cx="5410200" cy="635000"/>
          </a:xfrm>
        </p:grpSpPr>
        <p:pic>
          <p:nvPicPr>
            <p:cNvPr id="11292" name="Picture 6" descr="icon_regulator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09800" y="6324600"/>
              <a:ext cx="657225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3" name="Picture 7" descr="icon_rb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24200" y="6248400"/>
              <a:ext cx="609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4" name="Picture 8" descr="icon_codi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23657" y="6400800"/>
              <a:ext cx="609601" cy="48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5" name="Picture 9" descr="icon_terminator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181600" y="6324600"/>
              <a:ext cx="609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6" name="Picture 10" descr="icon_terminator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172200" y="6324600"/>
              <a:ext cx="685800" cy="463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7" name="Line 11"/>
            <p:cNvSpPr>
              <a:spLocks noChangeShapeType="1"/>
            </p:cNvSpPr>
            <p:nvPr/>
          </p:nvSpPr>
          <p:spPr bwMode="auto">
            <a:xfrm>
              <a:off x="1905000" y="6705600"/>
              <a:ext cx="541020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1286" name="Picture 6" descr="icon_regulato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209800"/>
            <a:ext cx="258763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Picture 7" descr="icon_rb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2209800"/>
            <a:ext cx="2397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8" name="Picture 8" descr="icon_codi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67200" y="2209800"/>
            <a:ext cx="2397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9" name="Picture 9" descr="icon_terminato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2209800"/>
            <a:ext cx="2397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0" name="Picture 9" descr="icon_terminato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0400" y="2209800"/>
            <a:ext cx="2397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3" name="Straight Connector 42"/>
          <p:cNvCxnSpPr>
            <a:stCxn id="40" idx="3"/>
            <a:endCxn id="41" idx="1"/>
          </p:cNvCxnSpPr>
          <p:nvPr/>
        </p:nvCxnSpPr>
        <p:spPr>
          <a:xfrm>
            <a:off x="6335713" y="2324100"/>
            <a:ext cx="6746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0" y="5638800"/>
            <a:ext cx="10668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Content Placeholder 4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30725"/>
          </a:xfrm>
          <a:solidFill>
            <a:schemeClr val="bg1"/>
          </a:solidFill>
        </p:spPr>
        <p:txBody>
          <a:bodyPr/>
          <a:lstStyle/>
          <a:p>
            <a:r>
              <a:rPr lang="en-US" sz="2400" dirty="0" smtClean="0"/>
              <a:t>Combining biobrick parts by digestion &amp; ligation.</a:t>
            </a:r>
          </a:p>
          <a:p>
            <a:endParaRPr lang="en-US" dirty="0" smtClean="0"/>
          </a:p>
        </p:txBody>
      </p:sp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Protocol cont…</a:t>
            </a:r>
          </a:p>
        </p:txBody>
      </p:sp>
      <p:pic>
        <p:nvPicPr>
          <p:cNvPr id="11268" name="Picture 5" descr="3AAssemb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057400"/>
            <a:ext cx="7010400" cy="497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1676400" y="2133600"/>
            <a:ext cx="457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0" name="Rectangle 12"/>
          <p:cNvSpPr>
            <a:spLocks noChangeArrowheads="1"/>
          </p:cNvSpPr>
          <p:nvPr/>
        </p:nvSpPr>
        <p:spPr bwMode="auto">
          <a:xfrm>
            <a:off x="-914400" y="2819400"/>
            <a:ext cx="3886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2"/>
            <a:r>
              <a:rPr lang="en-US" sz="1200" b="1" dirty="0"/>
              <a:t>BBa_I12007 </a:t>
            </a:r>
            <a:r>
              <a:rPr lang="en-US" sz="1200" b="1" dirty="0" smtClean="0"/>
              <a:t>–Promoter +   </a:t>
            </a:r>
            <a:endParaRPr lang="en-US" sz="1200" b="1" dirty="0"/>
          </a:p>
        </p:txBody>
      </p:sp>
      <p:sp>
        <p:nvSpPr>
          <p:cNvPr id="14" name="Rectangle 13"/>
          <p:cNvSpPr/>
          <p:nvPr/>
        </p:nvSpPr>
        <p:spPr>
          <a:xfrm>
            <a:off x="4038600" y="2209800"/>
            <a:ext cx="4572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2" name="Rectangle 14"/>
          <p:cNvSpPr>
            <a:spLocks noChangeArrowheads="1"/>
          </p:cNvSpPr>
          <p:nvPr/>
        </p:nvSpPr>
        <p:spPr bwMode="auto">
          <a:xfrm>
            <a:off x="990600" y="2819400"/>
            <a:ext cx="25186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vl="2"/>
            <a:r>
              <a:rPr lang="en-US" sz="1200" b="1" dirty="0" smtClean="0"/>
              <a:t>Created </a:t>
            </a:r>
            <a:r>
              <a:rPr lang="en-US" sz="1200" b="1" dirty="0" err="1" smtClean="0"/>
              <a:t>oligo</a:t>
            </a:r>
            <a:r>
              <a:rPr lang="en-US" sz="1200" b="1" dirty="0" smtClean="0"/>
              <a:t>- RBS</a:t>
            </a:r>
            <a:endParaRPr lang="en-US" sz="1200" b="1" dirty="0"/>
          </a:p>
        </p:txBody>
      </p:sp>
      <p:sp>
        <p:nvSpPr>
          <p:cNvPr id="16" name="Rectangle 15"/>
          <p:cNvSpPr/>
          <p:nvPr/>
        </p:nvSpPr>
        <p:spPr>
          <a:xfrm>
            <a:off x="6324600" y="2209800"/>
            <a:ext cx="7620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1274" name="Rectangle 16"/>
          <p:cNvSpPr>
            <a:spLocks noChangeArrowheads="1"/>
          </p:cNvSpPr>
          <p:nvPr/>
        </p:nvSpPr>
        <p:spPr bwMode="auto">
          <a:xfrm>
            <a:off x="4724400" y="2895600"/>
            <a:ext cx="4419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/>
            <a:r>
              <a:rPr lang="en-US" sz="1200" b="1" dirty="0"/>
              <a:t> </a:t>
            </a:r>
            <a:r>
              <a:rPr lang="en-US" sz="1200" b="1" dirty="0" smtClean="0"/>
              <a:t> </a:t>
            </a:r>
            <a:r>
              <a:rPr lang="en-US" sz="1200" b="1" dirty="0"/>
              <a:t>BBa_B0015 - Double Terminator</a:t>
            </a:r>
          </a:p>
        </p:txBody>
      </p:sp>
      <p:sp>
        <p:nvSpPr>
          <p:cNvPr id="11275" name="TextBox 18"/>
          <p:cNvSpPr txBox="1">
            <a:spLocks noChangeArrowheads="1"/>
          </p:cNvSpPr>
          <p:nvPr/>
        </p:nvSpPr>
        <p:spPr bwMode="auto">
          <a:xfrm>
            <a:off x="1752600" y="3657600"/>
            <a:ext cx="228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/>
              <a:t>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038600" y="3505200"/>
            <a:ext cx="457200" cy="152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7" name="TextBox 20"/>
          <p:cNvSpPr txBox="1">
            <a:spLocks noChangeArrowheads="1"/>
          </p:cNvSpPr>
          <p:nvPr/>
        </p:nvSpPr>
        <p:spPr bwMode="auto">
          <a:xfrm>
            <a:off x="3886200" y="3581400"/>
            <a:ext cx="838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E </a:t>
            </a:r>
            <a:r>
              <a:rPr lang="en-US" dirty="0"/>
              <a:t>&amp; </a:t>
            </a:r>
            <a:r>
              <a:rPr lang="en-US" dirty="0" smtClean="0"/>
              <a:t>S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6400800" y="3505200"/>
            <a:ext cx="457200" cy="152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79" name="Rectangle 22"/>
          <p:cNvSpPr>
            <a:spLocks noChangeArrowheads="1"/>
          </p:cNvSpPr>
          <p:nvPr/>
        </p:nvSpPr>
        <p:spPr bwMode="auto">
          <a:xfrm>
            <a:off x="6248400" y="3581400"/>
            <a:ext cx="8143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X &amp; P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676400" y="3505200"/>
            <a:ext cx="457200" cy="1524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066800" y="4038600"/>
            <a:ext cx="67056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5791200" y="3886200"/>
            <a:ext cx="3810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7086600" y="3962400"/>
            <a:ext cx="4572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352800" y="6096000"/>
            <a:ext cx="1752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200400" y="6096000"/>
            <a:ext cx="2133600" cy="317500"/>
            <a:chOff x="1905000" y="6248400"/>
            <a:chExt cx="5410200" cy="635000"/>
          </a:xfrm>
        </p:grpSpPr>
        <p:pic>
          <p:nvPicPr>
            <p:cNvPr id="11292" name="Picture 6" descr="icon_regulator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09800" y="6324600"/>
              <a:ext cx="657225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3" name="Picture 7" descr="icon_rb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24200" y="6248400"/>
              <a:ext cx="609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4" name="Picture 8" descr="icon_codi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23657" y="6400800"/>
              <a:ext cx="609601" cy="48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5" name="Picture 9" descr="icon_terminator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181600" y="6324600"/>
              <a:ext cx="609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6" name="Picture 10" descr="icon_terminator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172200" y="6324600"/>
              <a:ext cx="685800" cy="463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7" name="Line 11"/>
            <p:cNvSpPr>
              <a:spLocks noChangeShapeType="1"/>
            </p:cNvSpPr>
            <p:nvPr/>
          </p:nvSpPr>
          <p:spPr bwMode="auto">
            <a:xfrm>
              <a:off x="1905000" y="6705600"/>
              <a:ext cx="541020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11286" name="Picture 6" descr="icon_regulato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2209800"/>
            <a:ext cx="258763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7" name="Picture 7" descr="icon_rb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2209800"/>
            <a:ext cx="2397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8" name="Picture 8" descr="icon_codi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2286000"/>
            <a:ext cx="2397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9" name="Picture 9" descr="icon_terminato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0" y="2209800"/>
            <a:ext cx="2397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90" name="Picture 9" descr="icon_terminato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0400" y="2209800"/>
            <a:ext cx="23971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ectangle 35"/>
          <p:cNvSpPr/>
          <p:nvPr/>
        </p:nvSpPr>
        <p:spPr>
          <a:xfrm>
            <a:off x="0" y="5486400"/>
            <a:ext cx="106680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14"/>
          <p:cNvSpPr>
            <a:spLocks noChangeArrowheads="1"/>
          </p:cNvSpPr>
          <p:nvPr/>
        </p:nvSpPr>
        <p:spPr bwMode="auto">
          <a:xfrm>
            <a:off x="2743200" y="2819400"/>
            <a:ext cx="2514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2"/>
            <a:r>
              <a:rPr lang="en-US" sz="1200" b="1" dirty="0" smtClean="0"/>
              <a:t>BBa_E1010 Gene</a:t>
            </a:r>
            <a:endParaRPr lang="en-US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00600" cy="1325562"/>
          </a:xfrm>
        </p:spPr>
        <p:txBody>
          <a:bodyPr/>
          <a:lstStyle/>
          <a:p>
            <a:r>
              <a:rPr lang="en-US" dirty="0" smtClean="0"/>
              <a:t>Mini-Prep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257800" y="0"/>
            <a:ext cx="3886200" cy="6858000"/>
            <a:chOff x="0" y="0"/>
            <a:chExt cx="4495800" cy="6858000"/>
          </a:xfrm>
        </p:grpSpPr>
        <p:pic>
          <p:nvPicPr>
            <p:cNvPr id="7170" name="Picture 2" descr="C:\Users\Derek B\AppData\Local\Microsoft\Windows\Temporary Internet Files\Low\Content.IE5\VEX4KDRS\IMAG0171[2]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5400000">
              <a:off x="-1371600" y="1371600"/>
              <a:ext cx="6858000" cy="4114800"/>
            </a:xfrm>
            <a:prstGeom prst="rect">
              <a:avLst/>
            </a:prstGeom>
            <a:noFill/>
          </p:spPr>
        </p:pic>
        <p:sp>
          <p:nvSpPr>
            <p:cNvPr id="4" name="Rectangle 3"/>
            <p:cNvSpPr/>
            <p:nvPr/>
          </p:nvSpPr>
          <p:spPr>
            <a:xfrm>
              <a:off x="0" y="5943600"/>
              <a:ext cx="4495800" cy="91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0" y="0"/>
              <a:ext cx="4419600" cy="1143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itle 1"/>
          <p:cNvSpPr txBox="1">
            <a:spLocks/>
          </p:cNvSpPr>
          <p:nvPr/>
        </p:nvSpPr>
        <p:spPr>
          <a:xfrm>
            <a:off x="152400" y="1828800"/>
            <a:ext cx="5029200" cy="38862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8914" name="Picture 2" descr="Overview of the Wizard® Plus SV Minipreps DNA Purification System centrifugation protocol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219199"/>
            <a:ext cx="1981200" cy="4609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124200" y="1600200"/>
          <a:ext cx="3124200" cy="2702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2100"/>
                <a:gridCol w="1562100"/>
              </a:tblGrid>
              <a:tr h="535496">
                <a:tc>
                  <a:txBody>
                    <a:bodyPr/>
                    <a:lstStyle/>
                    <a:p>
                      <a:r>
                        <a:rPr lang="en-US" dirty="0" smtClean="0"/>
                        <a:t>H2O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5ul</a:t>
                      </a:r>
                      <a:endParaRPr lang="en-US" dirty="0"/>
                    </a:p>
                  </a:txBody>
                  <a:tcPr/>
                </a:tc>
              </a:tr>
              <a:tr h="902943">
                <a:tc>
                  <a:txBody>
                    <a:bodyPr/>
                    <a:lstStyle/>
                    <a:p>
                      <a:r>
                        <a:rPr lang="en-US" dirty="0" smtClean="0"/>
                        <a:t>10x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FastBuffer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1.5 </a:t>
                      </a:r>
                      <a:r>
                        <a:rPr lang="en-US" dirty="0" err="1" smtClean="0"/>
                        <a:t>ul</a:t>
                      </a:r>
                      <a:endParaRPr lang="en-US" dirty="0"/>
                    </a:p>
                  </a:txBody>
                  <a:tcPr/>
                </a:tc>
              </a:tr>
              <a:tr h="632060">
                <a:tc>
                  <a:txBody>
                    <a:bodyPr/>
                    <a:lstStyle/>
                    <a:p>
                      <a:r>
                        <a:rPr lang="en-US" dirty="0" smtClean="0"/>
                        <a:t>Enzyme</a:t>
                      </a:r>
                      <a:r>
                        <a:rPr lang="en-US" baseline="0" dirty="0" smtClean="0"/>
                        <a:t>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.75ul</a:t>
                      </a:r>
                      <a:endParaRPr lang="en-US" dirty="0"/>
                    </a:p>
                  </a:txBody>
                  <a:tcPr/>
                </a:tc>
              </a:tr>
              <a:tr h="632060">
                <a:tc>
                  <a:txBody>
                    <a:bodyPr/>
                    <a:lstStyle/>
                    <a:p>
                      <a:r>
                        <a:rPr lang="en-US" dirty="0" smtClean="0"/>
                        <a:t>Enzyme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.75ul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Digestion &amp; Gel Electrophoresis 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00400" y="1219200"/>
            <a:ext cx="2667000" cy="457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Master</a:t>
            </a:r>
            <a:r>
              <a:rPr lang="en-US" sz="4400" dirty="0" smtClean="0">
                <a:latin typeface="+mj-lt"/>
                <a:ea typeface="+mj-ea"/>
                <a:cs typeface="+mj-cs"/>
              </a:rPr>
              <a:t>Mix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Content Placeholder 3" descr="Screen-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9555" y="4419600"/>
            <a:ext cx="8762045" cy="137160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Ligations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800600" cy="4530725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10x ligation Buffer 	2ul</a:t>
            </a:r>
          </a:p>
          <a:p>
            <a:r>
              <a:rPr lang="en-US" dirty="0" smtClean="0"/>
              <a:t>T4DNA </a:t>
            </a:r>
            <a:r>
              <a:rPr lang="en-US" dirty="0" err="1" smtClean="0"/>
              <a:t>ligase</a:t>
            </a:r>
            <a:r>
              <a:rPr lang="en-US" dirty="0" smtClean="0"/>
              <a:t> 	    	2ul</a:t>
            </a:r>
          </a:p>
          <a:p>
            <a:r>
              <a:rPr lang="en-US" dirty="0" smtClean="0"/>
              <a:t>Gene		    	1ul</a:t>
            </a:r>
          </a:p>
          <a:p>
            <a:r>
              <a:rPr lang="en-US" dirty="0" smtClean="0"/>
              <a:t>Double Terminator 	5ul	</a:t>
            </a:r>
          </a:p>
          <a:p>
            <a:r>
              <a:rPr lang="en-US" dirty="0" smtClean="0"/>
              <a:t>H2O		     	5ul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Incubate room temp. 1hour </a:t>
            </a:r>
          </a:p>
          <a:p>
            <a:r>
              <a:rPr lang="en-US" dirty="0" smtClean="0"/>
              <a:t>Store at 4℃</a:t>
            </a:r>
          </a:p>
          <a:p>
            <a:endParaRPr lang="en-US" dirty="0"/>
          </a:p>
        </p:txBody>
      </p:sp>
      <p:pic>
        <p:nvPicPr>
          <p:cNvPr id="6" name="Content Placeholder 5" descr="DNA.bmp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499371" y="304800"/>
            <a:ext cx="3644629" cy="6096000"/>
          </a:xfrm>
        </p:spPr>
      </p:pic>
      <p:sp>
        <p:nvSpPr>
          <p:cNvPr id="36866" name="AutoShape 2" descr="http://mail.aol.com/32992-111/aol-6/en-us/mail/get-attachment.aspx?uid=27383301&amp;folder=NewMail&amp;partId=3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868" name="AutoShape 4" descr="http://mail.aol.com/32992-111/aol-6/en-us/mail/get-attachment.aspx?uid=27383301&amp;folder=NewMail&amp;partId=3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733800" y="1219200"/>
            <a:ext cx="5181600" cy="48006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334000" y="152400"/>
            <a:ext cx="38100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410200" y="5486400"/>
            <a:ext cx="37338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295401"/>
          <a:ext cx="8458200" cy="2057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4550"/>
                <a:gridCol w="2114550"/>
                <a:gridCol w="2114550"/>
                <a:gridCol w="2114550"/>
              </a:tblGrid>
              <a:tr h="2939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err="1">
                          <a:solidFill>
                            <a:schemeClr val="bg1"/>
                          </a:solidFill>
                          <a:latin typeface="Calibri"/>
                        </a:rPr>
                        <a:t>BioBrick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 Part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Promoter BBa_I12007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Double terminator BBa_B0015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Ribosome BBa_B0032</a:t>
                      </a:r>
                    </a:p>
                  </a:txBody>
                  <a:tcPr marL="7620" marR="7620" marT="7620" marB="0" anchor="b"/>
                </a:tc>
              </a:tr>
              <a:tr h="2939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Resistance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KAN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A/K   we used KAN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AMP</a:t>
                      </a:r>
                    </a:p>
                  </a:txBody>
                  <a:tcPr marL="7620" marR="7620" marT="7620" marB="0" anchor="b"/>
                </a:tc>
              </a:tr>
              <a:tr h="2939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Test tube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2939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1ul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Promoter part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BBa_I12007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1ul DT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part BBa_B0015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1ul Ribosome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part BBa_B0032</a:t>
                      </a:r>
                    </a:p>
                  </a:txBody>
                  <a:tcPr marL="7620" marR="7620" marT="7620" marB="0" anchor="b"/>
                </a:tc>
              </a:tr>
              <a:tr h="2939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5ul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Promoter part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BBa_I12007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5ul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DT part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BBa_B0015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5ul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 Ribosome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part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BBa_B0032</a:t>
                      </a:r>
                    </a:p>
                  </a:txBody>
                  <a:tcPr marL="7620" marR="7620" marT="7620" marB="0" anchor="b"/>
                </a:tc>
              </a:tr>
              <a:tr h="2939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1ul pblue script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1ul pblue script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1ul pblue script</a:t>
                      </a:r>
                    </a:p>
                  </a:txBody>
                  <a:tcPr marL="7620" marR="7620" marT="7620" marB="0" anchor="b"/>
                </a:tc>
              </a:tr>
              <a:tr h="293915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1ul H2O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1ul H2O</a:t>
                      </a: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Bacterial Transformation Results</a:t>
            </a:r>
            <a:endParaRPr lang="en-US" dirty="0"/>
          </a:p>
        </p:txBody>
      </p:sp>
      <p:graphicFrame>
        <p:nvGraphicFramePr>
          <p:cNvPr id="9" name="Content Placeholder 3"/>
          <p:cNvGraphicFramePr>
            <a:graphicFrameLocks/>
          </p:cNvGraphicFramePr>
          <p:nvPr/>
        </p:nvGraphicFramePr>
        <p:xfrm>
          <a:off x="3505200" y="4114800"/>
          <a:ext cx="548640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</a:tblGrid>
              <a:tr h="4419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Test tubes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Promoter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RBS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Double Terminator</a:t>
                      </a:r>
                      <a:endParaRPr lang="en-US" sz="1400" dirty="0"/>
                    </a:p>
                  </a:txBody>
                  <a:tcPr/>
                </a:tc>
              </a:tr>
              <a:tr h="4419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75 colonies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52</a:t>
                      </a:r>
                      <a:r>
                        <a:rPr lang="en-US" sz="1400" baseline="0" dirty="0" smtClean="0"/>
                        <a:t> colonies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43 colonies</a:t>
                      </a:r>
                      <a:endParaRPr lang="en-US" sz="1400" dirty="0"/>
                    </a:p>
                  </a:txBody>
                  <a:tcPr/>
                </a:tc>
              </a:tr>
              <a:tr h="4419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212 colonies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292 colonies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216 colonies</a:t>
                      </a:r>
                      <a:endParaRPr lang="en-US" sz="1400" dirty="0"/>
                    </a:p>
                  </a:txBody>
                  <a:tcPr/>
                </a:tc>
              </a:tr>
              <a:tr h="4419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1200 colonies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4419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D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 colonies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Content Placeholder 4"/>
          <p:cNvSpPr txBox="1">
            <a:spLocks/>
          </p:cNvSpPr>
          <p:nvPr/>
        </p:nvSpPr>
        <p:spPr>
          <a:xfrm>
            <a:off x="3657600" y="3581400"/>
            <a:ext cx="5181600" cy="457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Growth After Plating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10800000" flipV="1">
            <a:off x="228600" y="4267200"/>
            <a:ext cx="6324600" cy="36196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dirty="0" smtClean="0">
                <a:solidFill>
                  <a:schemeClr val="bg1"/>
                </a:solidFill>
              </a:rPr>
              <a:t>Latter   13,12,11,10,9,8,7,6,5, 4, 3,2  1,latter 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Isolating of Parts 1</a:t>
            </a:r>
            <a:r>
              <a:rPr lang="en-US" baseline="30000" dirty="0" smtClean="0"/>
              <a:t>st</a:t>
            </a:r>
            <a:r>
              <a:rPr lang="en-US" dirty="0" smtClean="0"/>
              <a:t> Digestion &amp; Gel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3074" name="Picture 2" descr="F:\!REC.DNA\!ECOOLI928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6096000" cy="4572000"/>
          </a:xfrm>
          <a:prstGeom prst="rect">
            <a:avLst/>
          </a:prstGeom>
          <a:noFill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6248400" y="1371600"/>
            <a:ext cx="2590800" cy="4906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Our digestion was successful a band of 681 was our target for the Gene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257800" y="2971800"/>
            <a:ext cx="1066800" cy="1630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100bp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100" dirty="0" smtClean="0">
                <a:solidFill>
                  <a:schemeClr val="bg1"/>
                </a:solidFill>
              </a:rPr>
              <a:t>250bp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100" dirty="0" smtClean="0">
                <a:solidFill>
                  <a:schemeClr val="bg1"/>
                </a:solidFill>
              </a:rPr>
              <a:t>500bp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100" dirty="0" smtClean="0">
                <a:solidFill>
                  <a:schemeClr val="bg1"/>
                </a:solidFill>
              </a:rPr>
              <a:t>750bp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1000bp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28600" y="2895600"/>
            <a:ext cx="1066800" cy="1630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100bp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100" dirty="0" smtClean="0">
                <a:solidFill>
                  <a:schemeClr val="bg1"/>
                </a:solidFill>
              </a:rPr>
              <a:t>250bp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100" dirty="0" smtClean="0">
                <a:solidFill>
                  <a:schemeClr val="bg1"/>
                </a:solidFill>
              </a:rPr>
              <a:t>500bp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1100" dirty="0" smtClean="0">
                <a:solidFill>
                  <a:schemeClr val="bg1"/>
                </a:solidFill>
              </a:rPr>
              <a:t>750bp</a:t>
            </a: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1000bp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00200" y="48006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Gene  BBa_E1010 Isolation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0" y="1219200"/>
            <a:ext cx="2590800" cy="4906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1600" dirty="0" smtClean="0"/>
              <a:t>	       Expected</a:t>
            </a:r>
          </a:p>
          <a:p>
            <a:r>
              <a:rPr lang="en-US" sz="1600" dirty="0" smtClean="0"/>
              <a:t>Promoter –82bp</a:t>
            </a:r>
          </a:p>
          <a:p>
            <a:r>
              <a:rPr lang="en-US" sz="1600" dirty="0" smtClean="0"/>
              <a:t>Double terminator-129bp</a:t>
            </a:r>
          </a:p>
          <a:p>
            <a:endParaRPr lang="en-US" sz="1600" dirty="0" smtClean="0"/>
          </a:p>
          <a:p>
            <a:r>
              <a:rPr lang="en-US" sz="1600" dirty="0" smtClean="0"/>
              <a:t>RBS was not ran due to size of only 13bp</a:t>
            </a:r>
          </a:p>
          <a:p>
            <a:endParaRPr lang="en-US" sz="16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Isolating of Parts 10/12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 rot="10800000" flipV="1">
            <a:off x="304800" y="4800600"/>
            <a:ext cx="6324600" cy="3619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Double Terminator--Promoter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0" y="1219200"/>
            <a:ext cx="6096000" cy="4572000"/>
            <a:chOff x="0" y="1219200"/>
            <a:chExt cx="6096000" cy="4572000"/>
          </a:xfrm>
        </p:grpSpPr>
        <p:grpSp>
          <p:nvGrpSpPr>
            <p:cNvPr id="8" name="Group 7"/>
            <p:cNvGrpSpPr/>
            <p:nvPr/>
          </p:nvGrpSpPr>
          <p:grpSpPr>
            <a:xfrm>
              <a:off x="0" y="1219200"/>
              <a:ext cx="6096000" cy="4572000"/>
              <a:chOff x="0" y="1295400"/>
              <a:chExt cx="6096000" cy="4572000"/>
            </a:xfrm>
          </p:grpSpPr>
          <p:pic>
            <p:nvPicPr>
              <p:cNvPr id="6146" name="Picture 2" descr="F:\!REC.DNA\!10-12ECOOL.TI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0" y="1295400"/>
                <a:ext cx="6096000" cy="4572000"/>
              </a:xfrm>
              <a:prstGeom prst="rect">
                <a:avLst/>
              </a:prstGeom>
              <a:noFill/>
            </p:spPr>
          </p:pic>
          <p:sp>
            <p:nvSpPr>
              <p:cNvPr id="5" name="Content Placeholder 2"/>
              <p:cNvSpPr txBox="1">
                <a:spLocks/>
              </p:cNvSpPr>
              <p:nvPr/>
            </p:nvSpPr>
            <p:spPr>
              <a:xfrm rot="10800000" flipV="1">
                <a:off x="228600" y="4267200"/>
                <a:ext cx="5486400" cy="36196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/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Ladder   1,2, 3,4     5,6,7</a:t>
                </a:r>
                <a:endPara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" name="Content Placeholder 2"/>
              <p:cNvSpPr txBox="1">
                <a:spLocks/>
              </p:cNvSpPr>
              <p:nvPr/>
            </p:nvSpPr>
            <p:spPr>
              <a:xfrm>
                <a:off x="457200" y="2590800"/>
                <a:ext cx="1066800" cy="163036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/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100bp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100" dirty="0" smtClean="0">
                    <a:solidFill>
                      <a:schemeClr val="bg1"/>
                    </a:solidFill>
                  </a:rPr>
                  <a:t>250bp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100" dirty="0" smtClean="0">
                    <a:solidFill>
                      <a:schemeClr val="bg1"/>
                    </a:solidFill>
                  </a:rPr>
                  <a:t>500bp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US" sz="1100" dirty="0" smtClean="0">
                    <a:solidFill>
                      <a:schemeClr val="bg1"/>
                    </a:solidFill>
                  </a:rPr>
                  <a:t>750bp</a:t>
                </a:r>
              </a:p>
              <a:p>
                <a:pPr marL="342900" marR="0" lvl="0" indent="-342900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kumimoji="0" 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1000bp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9" name="Rectangle 8"/>
            <p:cNvSpPr/>
            <p:nvPr/>
          </p:nvSpPr>
          <p:spPr>
            <a:xfrm>
              <a:off x="152400" y="4495800"/>
              <a:ext cx="4572000" cy="3385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</a:rPr>
                <a:t>Double Terminator     Promoter 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52400" y="4800600"/>
              <a:ext cx="4572000" cy="33855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</a:rPr>
                <a:t>(BBa_B0015)              (BBa_I12007)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0" y="1371600"/>
            <a:ext cx="4038600" cy="4754563"/>
          </a:xfrm>
        </p:spPr>
        <p:txBody>
          <a:bodyPr>
            <a:noAutofit/>
          </a:bodyPr>
          <a:lstStyle/>
          <a:p>
            <a:r>
              <a:rPr lang="en-US" sz="2400" dirty="0" smtClean="0"/>
              <a:t>Expected Gene 681 Bp</a:t>
            </a:r>
          </a:p>
          <a:p>
            <a:endParaRPr lang="en-US" sz="2400" dirty="0" smtClean="0"/>
          </a:p>
          <a:p>
            <a:r>
              <a:rPr lang="en-US" sz="2400" dirty="0" smtClean="0"/>
              <a:t>1</a:t>
            </a:r>
            <a:r>
              <a:rPr lang="en-US" sz="2400" baseline="30000" dirty="0" smtClean="0"/>
              <a:t>st cut</a:t>
            </a:r>
            <a:r>
              <a:rPr lang="en-US" sz="2400" dirty="0" smtClean="0"/>
              <a:t> Spe1 </a:t>
            </a:r>
            <a:r>
              <a:rPr lang="en-US" sz="2400" dirty="0" err="1" smtClean="0"/>
              <a:t>Xbal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err="1" smtClean="0"/>
              <a:t>Redigested</a:t>
            </a:r>
            <a:endParaRPr lang="en-US" sz="2400" dirty="0" smtClean="0"/>
          </a:p>
          <a:p>
            <a:pPr lvl="1"/>
            <a:r>
              <a:rPr lang="en-US" sz="2000" dirty="0" smtClean="0"/>
              <a:t>Spe1 EcoR1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err="1" smtClean="0"/>
              <a:t>Redigestion</a:t>
            </a:r>
            <a:r>
              <a:rPr lang="en-US" dirty="0" smtClean="0"/>
              <a:t> of Gene 10/19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0" y="1066800"/>
            <a:ext cx="4038600" cy="4724400"/>
            <a:chOff x="0" y="1295400"/>
            <a:chExt cx="4572000" cy="5562600"/>
          </a:xfrm>
        </p:grpSpPr>
        <p:pic>
          <p:nvPicPr>
            <p:cNvPr id="4098" name="Picture 2" descr="F:\!REC.DNA\!ECOOLI1019.T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6200000">
              <a:off x="-495300" y="1790700"/>
              <a:ext cx="5562600" cy="4572000"/>
            </a:xfrm>
            <a:prstGeom prst="rect">
              <a:avLst/>
            </a:prstGeom>
            <a:noFill/>
          </p:spPr>
        </p:pic>
        <p:sp>
          <p:nvSpPr>
            <p:cNvPr id="5" name="Content Placeholder 2"/>
            <p:cNvSpPr txBox="1">
              <a:spLocks/>
            </p:cNvSpPr>
            <p:nvPr/>
          </p:nvSpPr>
          <p:spPr>
            <a:xfrm>
              <a:off x="2362200" y="3048000"/>
              <a:ext cx="1066800" cy="163036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100bp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250bp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500bp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750bp</a:t>
              </a:r>
            </a:p>
            <a:p>
              <a:pPr marL="342900" marR="0" lvl="0" indent="-34290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1000bp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Content Placeholder 2"/>
            <p:cNvSpPr txBox="1">
              <a:spLocks/>
            </p:cNvSpPr>
            <p:nvPr/>
          </p:nvSpPr>
          <p:spPr>
            <a:xfrm>
              <a:off x="1447800" y="4343400"/>
              <a:ext cx="1219200" cy="6096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fontScale="25000" lnSpcReduction="20000"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8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1,2,3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8000" dirty="0" smtClean="0">
                  <a:solidFill>
                    <a:schemeClr val="bg1"/>
                  </a:solidFill>
                </a:rPr>
                <a:t>Gene</a:t>
              </a:r>
              <a:endPara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Original Goals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315200" cy="4530725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/>
              <a:t>Achieve</a:t>
            </a:r>
          </a:p>
          <a:p>
            <a:pPr lvl="1" eaLnBrk="1" hangingPunct="1"/>
            <a:r>
              <a:rPr lang="en-US" sz="2000" dirty="0" smtClean="0"/>
              <a:t>E. coli to fluoresce red at low temp (37°C) in presence of </a:t>
            </a:r>
            <a:r>
              <a:rPr lang="en-US" sz="2000" dirty="0" err="1" smtClean="0"/>
              <a:t>Cl</a:t>
            </a:r>
            <a:r>
              <a:rPr lang="en-US" sz="2000" dirty="0" smtClean="0"/>
              <a:t> or </a:t>
            </a:r>
            <a:r>
              <a:rPr lang="en-US" sz="2000" dirty="0" err="1" smtClean="0"/>
              <a:t>Cl</a:t>
            </a:r>
            <a:r>
              <a:rPr lang="en-US" sz="2000" dirty="0" smtClean="0"/>
              <a:t> (</a:t>
            </a:r>
            <a:r>
              <a:rPr lang="en-US" sz="2000" dirty="0" err="1" smtClean="0"/>
              <a:t>ts</a:t>
            </a:r>
            <a:r>
              <a:rPr lang="en-US" sz="2000" dirty="0" smtClean="0"/>
              <a:t>).</a:t>
            </a:r>
          </a:p>
          <a:p>
            <a:pPr lvl="2" eaLnBrk="1" hangingPunct="1"/>
            <a:r>
              <a:rPr lang="en-US" sz="1600" dirty="0" smtClean="0"/>
              <a:t>Find optimum temp where color change will be found.</a:t>
            </a:r>
          </a:p>
          <a:p>
            <a:pPr lvl="3" eaLnBrk="1" hangingPunct="1"/>
            <a:r>
              <a:rPr lang="en-US" sz="1400" dirty="0" smtClean="0"/>
              <a:t>~ 30-37°C</a:t>
            </a:r>
          </a:p>
          <a:p>
            <a:pPr lvl="2" eaLnBrk="1" hangingPunct="1"/>
            <a:r>
              <a:rPr lang="en-US" sz="1600" dirty="0" smtClean="0"/>
              <a:t>Find optimum concentration of Cl.</a:t>
            </a:r>
          </a:p>
          <a:p>
            <a:pPr lvl="1" eaLnBrk="1" hangingPunct="1"/>
            <a:r>
              <a:rPr lang="en-US" sz="2000" dirty="0" smtClean="0"/>
              <a:t>Gene originally from coral.</a:t>
            </a:r>
          </a:p>
          <a:p>
            <a:pPr lvl="1" eaLnBrk="1" hangingPunct="1">
              <a:buFont typeface="Wingdings" pitchFamily="2" charset="2"/>
              <a:buNone/>
            </a:pPr>
            <a:endParaRPr lang="en-US" sz="2000" dirty="0" smtClean="0"/>
          </a:p>
          <a:p>
            <a:pPr eaLnBrk="1" hangingPunct="1"/>
            <a:r>
              <a:rPr lang="en-US" sz="2400" dirty="0" smtClean="0"/>
              <a:t>Backup Plan</a:t>
            </a:r>
          </a:p>
          <a:p>
            <a:pPr lvl="1" eaLnBrk="1" hangingPunct="1"/>
            <a:r>
              <a:rPr lang="en-US" sz="2000" dirty="0" smtClean="0"/>
              <a:t>Use high temp parts to make E. coli fluoresce at high temp instead at low using a different gene.</a:t>
            </a:r>
          </a:p>
          <a:p>
            <a:pPr lvl="1" eaLnBrk="1" hangingPunct="1"/>
            <a:r>
              <a:rPr lang="en-US" sz="2000" dirty="0" smtClean="0"/>
              <a:t>Expressing high (green) and low (red) temp. genes in one sequence.  </a:t>
            </a:r>
          </a:p>
        </p:txBody>
      </p:sp>
      <p:pic>
        <p:nvPicPr>
          <p:cNvPr id="4101" name="Picture 9" descr="dsredmonomer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72400" y="0"/>
            <a:ext cx="1371600" cy="1597025"/>
          </a:xfrm>
        </p:spPr>
      </p:pic>
      <p:sp>
        <p:nvSpPr>
          <p:cNvPr id="4100" name="AutoShape 5" descr="9k=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155575" y="46038"/>
            <a:ext cx="11049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4102" name="Picture 6" descr="C:\Documents and Settings\dunhamk\Desktop\discosoma_cardinalis_red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276600"/>
            <a:ext cx="1951038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5400" y="1143000"/>
            <a:ext cx="3581400" cy="498316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Ligation problem possibly low functioning EcoR1</a:t>
            </a:r>
          </a:p>
          <a:p>
            <a:endParaRPr lang="en-US" sz="2000" dirty="0" smtClean="0"/>
          </a:p>
          <a:p>
            <a:r>
              <a:rPr lang="en-US" sz="2000" dirty="0" smtClean="0"/>
              <a:t>Promoter &amp; RBS – not sure if </a:t>
            </a:r>
            <a:r>
              <a:rPr lang="en-US" sz="2000" dirty="0" err="1" smtClean="0"/>
              <a:t>ligated</a:t>
            </a:r>
            <a:r>
              <a:rPr lang="en-US" sz="2000" dirty="0" smtClean="0"/>
              <a:t> correctly due to RBS small size 13bp. Difference can’t be seen on gel</a:t>
            </a:r>
          </a:p>
          <a:p>
            <a:endParaRPr lang="en-US" sz="2000" dirty="0" smtClean="0"/>
          </a:p>
          <a:p>
            <a:r>
              <a:rPr lang="en-US" sz="2000" dirty="0" smtClean="0"/>
              <a:t>Gene &amp; DT – Believe only DT is showing up 129bp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Ligation Results 11/11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-1066800" y="1219200"/>
            <a:ext cx="6096000" cy="4572000"/>
            <a:chOff x="0" y="1066800"/>
            <a:chExt cx="6096000" cy="4572000"/>
          </a:xfrm>
        </p:grpSpPr>
        <p:pic>
          <p:nvPicPr>
            <p:cNvPr id="5122" name="Picture 2" descr="F:\!REC.DNA\!118ECOOLIS.T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066800"/>
              <a:ext cx="6096000" cy="4572000"/>
            </a:xfrm>
            <a:prstGeom prst="rect">
              <a:avLst/>
            </a:prstGeom>
            <a:noFill/>
          </p:spPr>
        </p:pic>
        <p:sp>
          <p:nvSpPr>
            <p:cNvPr id="5" name="Content Placeholder 2"/>
            <p:cNvSpPr txBox="1">
              <a:spLocks/>
            </p:cNvSpPr>
            <p:nvPr/>
          </p:nvSpPr>
          <p:spPr>
            <a:xfrm>
              <a:off x="5334000" y="2209800"/>
              <a:ext cx="762000" cy="163036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1000bp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750bp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500bp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250bp</a:t>
              </a:r>
            </a:p>
            <a:p>
              <a:pPr marL="342900" marR="0" lvl="0" indent="-34290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100bp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Content Placeholder 2"/>
            <p:cNvSpPr txBox="1">
              <a:spLocks/>
            </p:cNvSpPr>
            <p:nvPr/>
          </p:nvSpPr>
          <p:spPr>
            <a:xfrm rot="10800000" flipV="1">
              <a:off x="1752600" y="1676400"/>
              <a:ext cx="4267200" cy="3810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00" dirty="0" smtClean="0">
                  <a:solidFill>
                    <a:schemeClr val="bg1"/>
                  </a:solidFill>
                </a:rPr>
                <a:t>15,14,</a:t>
              </a:r>
              <a:r>
                <a:rPr kumimoji="0" 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13,12,11,10,9,8,7,6</a:t>
              </a:r>
              <a:r>
                <a:rPr kumimoji="0" lang="en-US" sz="105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                      5,4,3,2,1      ladder </a:t>
              </a:r>
              <a:endPara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1295400"/>
              <a:ext cx="4572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 (Promoter &amp; RBS)              (Gene &amp; DT)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1295400"/>
            <a:ext cx="2971800" cy="4830763"/>
          </a:xfrm>
        </p:spPr>
        <p:txBody>
          <a:bodyPr>
            <a:normAutofit/>
          </a:bodyPr>
          <a:lstStyle/>
          <a:p>
            <a:r>
              <a:rPr lang="en-US" sz="1800" dirty="0" smtClean="0"/>
              <a:t>We Concluded that EcoR1 was not fully functional. </a:t>
            </a:r>
          </a:p>
          <a:p>
            <a:endParaRPr lang="en-US" sz="1800" dirty="0" smtClean="0"/>
          </a:p>
          <a:p>
            <a:r>
              <a:rPr lang="en-US" sz="1800" dirty="0" smtClean="0"/>
              <a:t>So our parts were not cut open properly to ligate the Gene to the double terminator. 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11/16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-609600" y="1219200"/>
            <a:ext cx="6400800" cy="4572000"/>
            <a:chOff x="0" y="1447800"/>
            <a:chExt cx="6400800" cy="4572000"/>
          </a:xfrm>
        </p:grpSpPr>
        <p:pic>
          <p:nvPicPr>
            <p:cNvPr id="1026" name="Picture 2" descr="F:\!REC.DNA\!ECOOLI11-1.T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447800"/>
              <a:ext cx="6096000" cy="4572000"/>
            </a:xfrm>
            <a:prstGeom prst="rect">
              <a:avLst/>
            </a:prstGeom>
            <a:noFill/>
          </p:spPr>
        </p:pic>
        <p:sp>
          <p:nvSpPr>
            <p:cNvPr id="5" name="Content Placeholder 2"/>
            <p:cNvSpPr txBox="1">
              <a:spLocks/>
            </p:cNvSpPr>
            <p:nvPr/>
          </p:nvSpPr>
          <p:spPr>
            <a:xfrm>
              <a:off x="4724400" y="2971800"/>
              <a:ext cx="1066800" cy="163036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1000bp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750bp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500bp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250bp</a:t>
              </a:r>
            </a:p>
            <a:p>
              <a:pPr marL="342900" marR="0" lvl="0" indent="-34290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100bp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Content Placeholder 2"/>
            <p:cNvSpPr txBox="1">
              <a:spLocks/>
            </p:cNvSpPr>
            <p:nvPr/>
          </p:nvSpPr>
          <p:spPr>
            <a:xfrm rot="10800000" flipV="1">
              <a:off x="2895600" y="2438400"/>
              <a:ext cx="3505200" cy="36196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9,8,7,6,5,4,3, 2 1    ladder </a:t>
              </a:r>
              <a:endPara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685800" y="4343400"/>
              <a:ext cx="4572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Attempted Gene &amp; Double Terminator Ligation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200" y="1295400"/>
            <a:ext cx="2514600" cy="4830763"/>
          </a:xfrm>
        </p:spPr>
        <p:txBody>
          <a:bodyPr>
            <a:normAutofit fontScale="92500" lnSpcReduction="10000"/>
          </a:bodyPr>
          <a:lstStyle/>
          <a:p>
            <a:endParaRPr lang="en-US" sz="2000" dirty="0" smtClean="0"/>
          </a:p>
          <a:p>
            <a:r>
              <a:rPr lang="en-US" sz="2000" dirty="0" smtClean="0"/>
              <a:t>No proper digestions around 810bp. </a:t>
            </a:r>
          </a:p>
          <a:p>
            <a:endParaRPr lang="en-US" sz="2000" dirty="0" smtClean="0"/>
          </a:p>
          <a:p>
            <a:r>
              <a:rPr lang="en-US" sz="2000" dirty="0" smtClean="0"/>
              <a:t>No Ligation?</a:t>
            </a:r>
          </a:p>
          <a:p>
            <a:pPr>
              <a:buNone/>
            </a:pPr>
            <a:endParaRPr lang="en-US" sz="2000" dirty="0" smtClean="0"/>
          </a:p>
          <a:p>
            <a:r>
              <a:rPr lang="en-US" sz="2000" dirty="0" smtClean="0"/>
              <a:t>Error Analysis:</a:t>
            </a:r>
          </a:p>
          <a:p>
            <a:r>
              <a:rPr lang="en-US" sz="2000" dirty="0" smtClean="0"/>
              <a:t>Still low functioning enzymes &amp; </a:t>
            </a:r>
            <a:r>
              <a:rPr lang="en-US" sz="2000" dirty="0" err="1" smtClean="0"/>
              <a:t>Resuspension</a:t>
            </a:r>
            <a:r>
              <a:rPr lang="en-US" sz="2000" dirty="0" smtClean="0"/>
              <a:t> fluid had been left out of 4C for undisclosed amount of time.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Final Disappointment </a:t>
            </a:r>
            <a:br>
              <a:rPr lang="en-US" dirty="0" smtClean="0"/>
            </a:br>
            <a:r>
              <a:rPr lang="en-US" sz="2000" dirty="0" smtClean="0"/>
              <a:t>New Religation of stored Gene &amp; Double Terminator</a:t>
            </a:r>
            <a:br>
              <a:rPr lang="en-US" sz="2000" dirty="0" smtClean="0"/>
            </a:br>
            <a:endParaRPr lang="en-US" sz="2000" dirty="0"/>
          </a:p>
        </p:txBody>
      </p:sp>
      <p:grpSp>
        <p:nvGrpSpPr>
          <p:cNvPr id="7" name="Group 6"/>
          <p:cNvGrpSpPr/>
          <p:nvPr/>
        </p:nvGrpSpPr>
        <p:grpSpPr>
          <a:xfrm>
            <a:off x="0" y="1295400"/>
            <a:ext cx="6096000" cy="4572000"/>
            <a:chOff x="0" y="1295400"/>
            <a:chExt cx="6096000" cy="4572000"/>
          </a:xfrm>
        </p:grpSpPr>
        <p:pic>
          <p:nvPicPr>
            <p:cNvPr id="2050" name="Picture 2" descr="F:\!REC.DNA\!ECOOLI12-2.T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295400"/>
              <a:ext cx="6096000" cy="4572000"/>
            </a:xfrm>
            <a:prstGeom prst="rect">
              <a:avLst/>
            </a:prstGeom>
            <a:noFill/>
          </p:spPr>
        </p:pic>
        <p:sp>
          <p:nvSpPr>
            <p:cNvPr id="5" name="Content Placeholder 2"/>
            <p:cNvSpPr txBox="1">
              <a:spLocks/>
            </p:cNvSpPr>
            <p:nvPr/>
          </p:nvSpPr>
          <p:spPr>
            <a:xfrm>
              <a:off x="4724400" y="2209800"/>
              <a:ext cx="1066800" cy="1630363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100bp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250bp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500bp</a:t>
              </a: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1100" dirty="0" smtClean="0">
                  <a:solidFill>
                    <a:schemeClr val="bg1"/>
                  </a:solidFill>
                </a:rPr>
                <a:t>750bp</a:t>
              </a:r>
            </a:p>
            <a:p>
              <a:pPr marL="342900" marR="0" lvl="0" indent="-34290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1000bp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Content Placeholder 2"/>
            <p:cNvSpPr txBox="1">
              <a:spLocks/>
            </p:cNvSpPr>
            <p:nvPr/>
          </p:nvSpPr>
          <p:spPr>
            <a:xfrm rot="10800000" flipV="1">
              <a:off x="1295400" y="1524000"/>
              <a:ext cx="4648200" cy="3048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1400" dirty="0" smtClean="0">
                  <a:solidFill>
                    <a:schemeClr val="bg1"/>
                  </a:solidFill>
                </a:rPr>
                <a:t>  15,14,</a:t>
              </a:r>
              <a:r>
                <a:rPr kumimoji="0" 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13,12,11,10,9,8,7,6,5,4,3,2,1    ladder 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685800" y="43434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Attempted Gene &amp; Double Terminator Ligation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We were successful in isolating and confirming 3 of our Biobrick parts. Gene Promoter Double terminator.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Given more time, fresh enzymes and other properly working materials ligating of our biobrick parts would have been successful.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pic>
        <p:nvPicPr>
          <p:cNvPr id="28674" name="Picture 2" descr="http://ts1.mm.bing.net/images/thumbnail.aspx?q=318798758068&amp;id=e74e9af496c710470508a362f4afd72b&amp;index=ch1&amp;url=http%3a%2f%2fi184.photobucket.com%2falbums%2fx319%2fthehoneedew01%2fSMILEY%2520FACES%2fS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5029200"/>
            <a:ext cx="1447800" cy="1524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481328"/>
            <a:ext cx="8915400" cy="4525963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z="2200" dirty="0" smtClean="0"/>
              <a:t>Openwetware.org</a:t>
            </a:r>
          </a:p>
          <a:p>
            <a:pPr eaLnBrk="1" hangingPunct="1"/>
            <a:r>
              <a:rPr lang="en-US" sz="2200" dirty="0" smtClean="0"/>
              <a:t>Partsregistry.org</a:t>
            </a:r>
          </a:p>
          <a:p>
            <a:pPr eaLnBrk="1" hangingPunct="1"/>
            <a:r>
              <a:rPr lang="en-US" sz="2200" dirty="0" smtClean="0"/>
              <a:t>http://filebox.vt.edu/.../biol_4684/Methods/genes.html </a:t>
            </a:r>
          </a:p>
          <a:p>
            <a:pPr eaLnBrk="1" hangingPunct="1"/>
            <a:r>
              <a:rPr lang="en-US" sz="2200" dirty="0" smtClean="0"/>
              <a:t>http://www.fasebj.org/content/vol20/issue14/images/large/z386120661480003.jpeg</a:t>
            </a:r>
          </a:p>
          <a:p>
            <a:pPr eaLnBrk="1" hangingPunct="1"/>
            <a:r>
              <a:rPr lang="en-US" sz="2200" dirty="0" smtClean="0"/>
              <a:t>http://www.ncbi.nlm.nih.gov/bookshelf/br.fcgi?book=mga&amp;part=A1549</a:t>
            </a:r>
          </a:p>
          <a:p>
            <a:pPr eaLnBrk="1" hangingPunct="1"/>
            <a:r>
              <a:rPr lang="en-US" sz="2200" dirty="0" smtClean="0"/>
              <a:t>http://www.stat.berkeley.edu/users/terry/Classes/s260.1998/Week8b/week8b/node3.html </a:t>
            </a:r>
          </a:p>
          <a:p>
            <a:r>
              <a:rPr lang="en-US" sz="2200" dirty="0" smtClean="0"/>
              <a:t>http://www.biotechlearn.org.nz/var/biotechlearn/storage/images/themes/from_genes_to_genomes/images/bacterial_transformation/4063-1-eng-AU/bacterial_transformation_large.jpg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References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Isolate plasmid</a:t>
            </a:r>
          </a:p>
          <a:p>
            <a:r>
              <a:rPr lang="en-US" dirty="0" smtClean="0"/>
              <a:t>Digest with appropriate enzymes.</a:t>
            </a:r>
          </a:p>
          <a:p>
            <a:r>
              <a:rPr lang="en-US" dirty="0" smtClean="0"/>
              <a:t>Confirm base pair length</a:t>
            </a:r>
          </a:p>
          <a:p>
            <a:endParaRPr lang="en-US" dirty="0"/>
          </a:p>
          <a:p>
            <a:r>
              <a:rPr lang="en-US" dirty="0" smtClean="0"/>
              <a:t>Ligation of confirmed digested Biobrick parts</a:t>
            </a:r>
          </a:p>
          <a:p>
            <a:r>
              <a:rPr lang="en-US" dirty="0" smtClean="0"/>
              <a:t>Ligate final </a:t>
            </a:r>
            <a:r>
              <a:rPr lang="en-US" dirty="0"/>
              <a:t>B</a:t>
            </a:r>
            <a:r>
              <a:rPr lang="en-US" dirty="0" smtClean="0"/>
              <a:t>iobrick arrangement </a:t>
            </a:r>
          </a:p>
          <a:p>
            <a:r>
              <a:rPr lang="en-US" dirty="0" smtClean="0"/>
              <a:t>Confirm arrangement and biobrick standards </a:t>
            </a:r>
          </a:p>
          <a:p>
            <a:r>
              <a:rPr lang="en-US" dirty="0" smtClean="0"/>
              <a:t>Grow under different environmental conditions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Project’s Original Protocol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Protocol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600200"/>
            <a:ext cx="8686800" cy="4530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Isolate biobricks out of well Plates. </a:t>
            </a:r>
          </a:p>
          <a:p>
            <a:pPr lvl="2" eaLnBrk="1" hangingPunct="1"/>
            <a:r>
              <a:rPr lang="en-US" dirty="0" smtClean="0"/>
              <a:t>BBa_I12007 – Promoter</a:t>
            </a:r>
          </a:p>
          <a:p>
            <a:pPr lvl="2" eaLnBrk="1" hangingPunct="1"/>
            <a:r>
              <a:rPr lang="en-US" dirty="0" smtClean="0"/>
              <a:t>Created </a:t>
            </a:r>
            <a:r>
              <a:rPr lang="en-US" dirty="0" err="1" smtClean="0"/>
              <a:t>oligo</a:t>
            </a:r>
            <a:r>
              <a:rPr lang="en-US" dirty="0" smtClean="0"/>
              <a:t> - RBS</a:t>
            </a:r>
          </a:p>
          <a:p>
            <a:pPr lvl="2" eaLnBrk="1" hangingPunct="1"/>
            <a:r>
              <a:rPr lang="en-US" dirty="0" smtClean="0"/>
              <a:t>BBa_E1010  - Gene</a:t>
            </a:r>
          </a:p>
          <a:p>
            <a:pPr lvl="2" eaLnBrk="1" hangingPunct="1"/>
            <a:r>
              <a:rPr lang="en-US" dirty="0" smtClean="0"/>
              <a:t>BBa_B0015 - Double Terminator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400" dirty="0" smtClean="0"/>
          </a:p>
        </p:txBody>
      </p:sp>
      <p:pic>
        <p:nvPicPr>
          <p:cNvPr id="10244" name="Picture 5" descr="transforme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38800" y="304800"/>
            <a:ext cx="3352800" cy="2528427"/>
          </a:xfrm>
        </p:spPr>
      </p:pic>
      <p:pic>
        <p:nvPicPr>
          <p:cNvPr id="9" name="Picture 8" descr="200px-IGEM06DistPlateTo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4012" y="3950208"/>
            <a:ext cx="4339988" cy="2907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686800" cy="4495800"/>
          </a:xfrm>
        </p:spPr>
        <p:txBody>
          <a:bodyPr/>
          <a:lstStyle/>
          <a:p>
            <a:pPr eaLnBrk="1" hangingPunct="1"/>
            <a:r>
              <a:rPr lang="en-US" dirty="0" smtClean="0"/>
              <a:t>Part 1</a:t>
            </a:r>
          </a:p>
          <a:p>
            <a:pPr lvl="1" eaLnBrk="1" hangingPunct="1"/>
            <a:r>
              <a:rPr lang="en-US" sz="2100" dirty="0" smtClean="0"/>
              <a:t>BBa_I12007 </a:t>
            </a:r>
          </a:p>
          <a:p>
            <a:pPr lvl="2" eaLnBrk="1" hangingPunct="1"/>
            <a:r>
              <a:rPr lang="en-US" sz="1900" dirty="0" smtClean="0"/>
              <a:t>82Bp</a:t>
            </a:r>
          </a:p>
          <a:p>
            <a:pPr lvl="2" eaLnBrk="1" hangingPunct="1"/>
            <a:r>
              <a:rPr lang="en-US" sz="2100" dirty="0" smtClean="0"/>
              <a:t>Promoter: modified lambda </a:t>
            </a:r>
            <a:r>
              <a:rPr lang="en-US" sz="2100" dirty="0" err="1" smtClean="0"/>
              <a:t>Prm</a:t>
            </a:r>
            <a:r>
              <a:rPr lang="en-US" sz="2100" dirty="0" smtClean="0"/>
              <a:t> Promoter </a:t>
            </a:r>
          </a:p>
          <a:p>
            <a:pPr lvl="2" eaLnBrk="1" hangingPunct="1"/>
            <a:r>
              <a:rPr lang="en-US" sz="2100" dirty="0" smtClean="0"/>
              <a:t>(OR-3 obliterated)</a:t>
            </a:r>
          </a:p>
          <a:p>
            <a:pPr lvl="2" eaLnBrk="1" hangingPunct="1"/>
            <a:r>
              <a:rPr lang="en-US" sz="2100" dirty="0" smtClean="0"/>
              <a:t>2010 Kit Plate 2 Box 5 Well 11L, pSB2K3</a:t>
            </a:r>
          </a:p>
          <a:p>
            <a:pPr lvl="2" eaLnBrk="1" hangingPunct="1"/>
            <a:endParaRPr lang="en-US" sz="2100" dirty="0" smtClean="0"/>
          </a:p>
          <a:p>
            <a:pPr lvl="2"/>
            <a:r>
              <a:rPr lang="en-US" dirty="0" smtClean="0"/>
              <a:t>gcaaccattatcaccgccagaggtaaaatagtcaacacgcacggtgttagatatttataaatagtggtgatagatttaacgt</a:t>
            </a:r>
            <a:endParaRPr lang="en-US" sz="2100" dirty="0" smtClean="0"/>
          </a:p>
          <a:p>
            <a:pPr lvl="1" eaLnBrk="1" hangingPunct="1"/>
            <a:endParaRPr lang="en-US" sz="2500" dirty="0" smtClean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6934200" cy="758825"/>
          </a:xfrm>
        </p:spPr>
        <p:txBody>
          <a:bodyPr>
            <a:noAutofit/>
          </a:bodyPr>
          <a:lstStyle/>
          <a:p>
            <a:pPr eaLnBrk="1" hangingPunct="1"/>
            <a:r>
              <a:rPr lang="en-US" sz="3200" dirty="0" smtClean="0"/>
              <a:t>How It Was Suppose To Be Done? </a:t>
            </a:r>
          </a:p>
        </p:txBody>
      </p:sp>
      <p:pic>
        <p:nvPicPr>
          <p:cNvPr id="5130" name="Picture 6" descr="icon_regulator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6775" y="0"/>
            <a:ext cx="65722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3733800" y="5943600"/>
            <a:ext cx="5410200" cy="609600"/>
            <a:chOff x="1905000" y="4419600"/>
            <a:chExt cx="5410200" cy="609600"/>
          </a:xfrm>
        </p:grpSpPr>
        <p:sp>
          <p:nvSpPr>
            <p:cNvPr id="12" name="Line 39"/>
            <p:cNvSpPr>
              <a:spLocks noChangeShapeType="1"/>
            </p:cNvSpPr>
            <p:nvPr/>
          </p:nvSpPr>
          <p:spPr bwMode="auto">
            <a:xfrm>
              <a:off x="1905000" y="4724400"/>
              <a:ext cx="541020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3" name="Picture 32" descr="icon_terminato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96000" y="4495800"/>
              <a:ext cx="685800" cy="463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0" descr="icon_terminato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05400" y="4495800"/>
              <a:ext cx="609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8" descr="icon_codi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14800" y="4495800"/>
              <a:ext cx="609600" cy="48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6" descr="icon_rb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24200" y="4419600"/>
              <a:ext cx="609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4" descr="icon_regulatory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09800" y="4495800"/>
              <a:ext cx="657225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990600"/>
            <a:ext cx="8763000" cy="5638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/>
              <a:t>Part 3 Gene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Spring 2008 Distribution </a:t>
            </a:r>
            <a:r>
              <a:rPr lang="en-US" sz="1800" dirty="0" smtClean="0">
                <a:hlinkClick r:id="rId2"/>
              </a:rPr>
              <a:t>Source Plate 1002</a:t>
            </a:r>
            <a:r>
              <a:rPr lang="en-US" sz="1800" dirty="0" smtClean="0"/>
              <a:t> 1D pSB1A2</a:t>
            </a:r>
            <a:endParaRPr lang="en-US" sz="19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1900" dirty="0" smtClean="0"/>
              <a:t>3 BBa_E1010 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700" dirty="0" smtClean="0"/>
              <a:t>681Bp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900" dirty="0" smtClean="0"/>
              <a:t>Gene: highly engineered mutant of red fluorescent protein from </a:t>
            </a:r>
            <a:r>
              <a:rPr lang="en-US" sz="1900" dirty="0" err="1" smtClean="0"/>
              <a:t>Discosoma</a:t>
            </a:r>
            <a:r>
              <a:rPr lang="en-US" sz="1900" dirty="0" smtClean="0"/>
              <a:t> </a:t>
            </a:r>
            <a:r>
              <a:rPr lang="en-US" sz="1900" dirty="0" err="1" smtClean="0"/>
              <a:t>striata</a:t>
            </a:r>
            <a:r>
              <a:rPr lang="en-US" sz="1900" dirty="0" smtClean="0"/>
              <a:t> (coral)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900" dirty="0" smtClean="0"/>
              <a:t>2010 Kit Plate 1 Well 18F, pSB2K3</a:t>
            </a:r>
          </a:p>
          <a:p>
            <a:pPr lvl="2" eaLnBrk="1" hangingPunct="1">
              <a:lnSpc>
                <a:spcPct val="90000"/>
              </a:lnSpc>
            </a:pPr>
            <a:endParaRPr lang="en-US" sz="1900" dirty="0" smtClean="0"/>
          </a:p>
          <a:p>
            <a:pPr lvl="2" eaLnBrk="1" hangingPunct="1">
              <a:lnSpc>
                <a:spcPct val="90000"/>
              </a:lnSpc>
            </a:pPr>
            <a:r>
              <a:rPr lang="en-US" sz="1600" dirty="0" smtClean="0"/>
              <a:t>atggcttcctccgaagacgttatcaaagagttcatgcgtttcaaagttcgtatggaaggttccgttaacggtcacgagttcgaaatcgaaggtgaaggtgaaggtcgtccgtacgaaggtacccagaccgctaaactgaaagttaccaaaggtggtccgctgccgttcgcttgggacatcctgtccccgcagttccagtacggttccaaagcttacgttaaacacccggctgacatcccggactacctgaaactgtccttcccggaaggtttcaaatgggaacgtgttatgaacttcgaagacggtggtgttgttaccgttacccaggactcctccctgcaagacggtgagttcatctacaaagttaaactgcgtggtaccaacttcccgtccgacggtccggttatgcagaaaaaaaccatgggttgggaagcttccaccgaacgtatgtacccggaagacggtgctctgaaaggtgaaatcaaaatgcgtctgaaactgaaagacggtggtcactacgacgctgaagttaaaaccacctacatggctaaaaaaccggttcagctgccgggtgcttacaaaaccgacatcaaactggacatcacctcccacaacgaagactacaccatcgttgaacagtacgaacgtgctgaaggtcgtcactccaccggtgcttaataa</a:t>
            </a:r>
          </a:p>
        </p:txBody>
      </p:sp>
      <p:pic>
        <p:nvPicPr>
          <p:cNvPr id="7177" name="Picture 28" descr="icon_coding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305800" y="0"/>
            <a:ext cx="838200" cy="566738"/>
          </a:xfrm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600200" y="228600"/>
            <a:ext cx="6019800" cy="7588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It Was Suppose To Be Done?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733800" y="5943600"/>
            <a:ext cx="5410200" cy="609600"/>
            <a:chOff x="1905000" y="4419600"/>
            <a:chExt cx="5410200" cy="609600"/>
          </a:xfrm>
        </p:grpSpPr>
        <p:sp>
          <p:nvSpPr>
            <p:cNvPr id="12" name="Line 39"/>
            <p:cNvSpPr>
              <a:spLocks noChangeShapeType="1"/>
            </p:cNvSpPr>
            <p:nvPr/>
          </p:nvSpPr>
          <p:spPr bwMode="auto">
            <a:xfrm>
              <a:off x="1905000" y="4724400"/>
              <a:ext cx="541020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3" name="Picture 32" descr="icon_terminato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96000" y="4495800"/>
              <a:ext cx="685800" cy="463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0" descr="icon_terminato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05400" y="4495800"/>
              <a:ext cx="609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8" descr="icon_codi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114800" y="4495800"/>
              <a:ext cx="609600" cy="48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6" descr="icon_rbs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24200" y="4419600"/>
              <a:ext cx="609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4" descr="icon_regulator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09800" y="4495800"/>
              <a:ext cx="657225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30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dirty="0" smtClean="0"/>
              <a:t>Part 4 &amp; 5 Super Part BBa_B0015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100" dirty="0" smtClean="0"/>
              <a:t>BBa_B0010  </a:t>
            </a:r>
            <a:r>
              <a:rPr lang="en-US" sz="2100" dirty="0" err="1" smtClean="0"/>
              <a:t>doubleT</a:t>
            </a:r>
            <a:endParaRPr lang="en-US" sz="2100" dirty="0" smtClean="0"/>
          </a:p>
          <a:p>
            <a:pPr lvl="2" eaLnBrk="1" hangingPunct="1">
              <a:lnSpc>
                <a:spcPct val="80000"/>
              </a:lnSpc>
            </a:pPr>
            <a:r>
              <a:rPr lang="en-US" sz="1900" dirty="0" smtClean="0"/>
              <a:t>129 Bp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100" dirty="0" smtClean="0"/>
              <a:t>Stop, T1 from E. coli </a:t>
            </a:r>
            <a:r>
              <a:rPr lang="en-US" sz="2100" dirty="0" err="1" smtClean="0"/>
              <a:t>rrn</a:t>
            </a:r>
            <a:r>
              <a:rPr lang="en-US" sz="2100" dirty="0" smtClean="0"/>
              <a:t> B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100" dirty="0" smtClean="0"/>
              <a:t>(Transcriptional Terminator)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100" dirty="0" smtClean="0"/>
              <a:t>2010 Kit Plate 1 Well 13D, pSB1A2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100" dirty="0" smtClean="0"/>
              <a:t>BBa_B0012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100" dirty="0" smtClean="0"/>
              <a:t>Stop, TE from </a:t>
            </a:r>
            <a:r>
              <a:rPr lang="en-US" sz="2100" dirty="0" err="1" smtClean="0"/>
              <a:t>coliophage</a:t>
            </a:r>
            <a:r>
              <a:rPr lang="en-US" sz="2100" dirty="0" smtClean="0"/>
              <a:t> T7 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100" dirty="0" smtClean="0"/>
              <a:t>(Transcriptional Terminator)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100" dirty="0" smtClean="0"/>
              <a:t>Source Plate 1000 Well 1B, pSB1A2</a:t>
            </a:r>
          </a:p>
          <a:p>
            <a:pPr lvl="2" eaLnBrk="1" hangingPunct="1">
              <a:lnSpc>
                <a:spcPct val="80000"/>
              </a:lnSpc>
            </a:pPr>
            <a:endParaRPr lang="en-US" sz="2100" dirty="0" smtClean="0"/>
          </a:p>
          <a:p>
            <a:pPr lvl="2" eaLnBrk="1" hangingPunct="1">
              <a:lnSpc>
                <a:spcPct val="80000"/>
              </a:lnSpc>
            </a:pPr>
            <a:r>
              <a:rPr lang="en-US" sz="2100" dirty="0" smtClean="0"/>
              <a:t>ccaggcatcaaataaaacgaaaggctcagtcgaaagactgggcctttcgttttatctgttgtttgtcggtgaacgctctctactagagtcacactggctcaccttcgggtgggcctttctgcgtttata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en-US" sz="2100" dirty="0" smtClean="0"/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en-US" sz="2000" dirty="0" smtClean="0"/>
          </a:p>
        </p:txBody>
      </p:sp>
      <p:pic>
        <p:nvPicPr>
          <p:cNvPr id="8201" name="Picture 30" descr="icon_terminator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29600" y="0"/>
            <a:ext cx="914400" cy="617538"/>
          </a:xfrm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600200" y="228600"/>
            <a:ext cx="6019800" cy="7588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How It Was Suppose To Be Done? 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733800" y="5943600"/>
            <a:ext cx="5410200" cy="609600"/>
            <a:chOff x="1905000" y="4419600"/>
            <a:chExt cx="5410200" cy="609600"/>
          </a:xfrm>
        </p:grpSpPr>
        <p:sp>
          <p:nvSpPr>
            <p:cNvPr id="12" name="Line 39"/>
            <p:cNvSpPr>
              <a:spLocks noChangeShapeType="1"/>
            </p:cNvSpPr>
            <p:nvPr/>
          </p:nvSpPr>
          <p:spPr bwMode="auto">
            <a:xfrm>
              <a:off x="1905000" y="4724400"/>
              <a:ext cx="5410200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3" name="Picture 32" descr="icon_terminato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096000" y="4495800"/>
              <a:ext cx="685800" cy="463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0" descr="icon_terminato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05400" y="4495800"/>
              <a:ext cx="609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28" descr="icon_codi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14800" y="4495800"/>
              <a:ext cx="609600" cy="48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6" descr="icon_rb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124200" y="4419600"/>
              <a:ext cx="609600" cy="609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24" descr="icon_regulatory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09800" y="4495800"/>
              <a:ext cx="657225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 2</a:t>
            </a:r>
          </a:p>
          <a:p>
            <a:r>
              <a:rPr lang="en-US" dirty="0" smtClean="0"/>
              <a:t>RBS to small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Design &amp; Construction of </a:t>
            </a:r>
            <a:r>
              <a:rPr lang="en-US" dirty="0" err="1" smtClean="0"/>
              <a:t>Oligo’s</a:t>
            </a:r>
            <a:endParaRPr lang="en-US" dirty="0"/>
          </a:p>
        </p:txBody>
      </p:sp>
      <p:pic>
        <p:nvPicPr>
          <p:cNvPr id="5" name="Content Placeholder 3" descr="olig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18648" y="1481138"/>
            <a:ext cx="2706703" cy="45259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acterial_transformation_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4038600"/>
            <a:ext cx="4953000" cy="28194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/>
              <a:t>Transform the bacteria.</a:t>
            </a:r>
          </a:p>
          <a:p>
            <a:pPr>
              <a:lnSpc>
                <a:spcPct val="90000"/>
              </a:lnSpc>
              <a:buNone/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Grow the transformed bacteria.</a:t>
            </a:r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en-US" sz="2400" dirty="0" smtClean="0"/>
              <a:t>Isolate &amp; check plasmids.</a:t>
            </a:r>
          </a:p>
          <a:p>
            <a:pPr lvl="1">
              <a:lnSpc>
                <a:spcPct val="90000"/>
              </a:lnSpc>
            </a:pPr>
            <a:r>
              <a:rPr lang="en-US" sz="2000" dirty="0" smtClean="0"/>
              <a:t>Gel Electrophoresis 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Protocol Cont.</a:t>
            </a:r>
            <a:endParaRPr lang="en-US" dirty="0"/>
          </a:p>
        </p:txBody>
      </p:sp>
      <p:pic>
        <p:nvPicPr>
          <p:cNvPr id="5" name="Picture 9" descr="C:\Documents and Settings\dunhamk\Desktop\Agarose_Gel_Electrophoresi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304800"/>
            <a:ext cx="19177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458</TotalTime>
  <Words>827</Words>
  <Application>Microsoft Office PowerPoint</Application>
  <PresentationFormat>On-screen Show (4:3)</PresentationFormat>
  <Paragraphs>258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Concourse</vt:lpstr>
      <vt:lpstr>E-COOL-I </vt:lpstr>
      <vt:lpstr>Original Goals</vt:lpstr>
      <vt:lpstr>Project’s Original Protocol</vt:lpstr>
      <vt:lpstr>Protocol</vt:lpstr>
      <vt:lpstr>How It Was Suppose To Be Done? </vt:lpstr>
      <vt:lpstr>Slide 6</vt:lpstr>
      <vt:lpstr>Slide 7</vt:lpstr>
      <vt:lpstr>Design &amp; Construction of Oligo’s</vt:lpstr>
      <vt:lpstr>Protocol Cont.</vt:lpstr>
      <vt:lpstr>Ligation of Parts</vt:lpstr>
      <vt:lpstr>Protocol cont…</vt:lpstr>
      <vt:lpstr>Protocol cont…</vt:lpstr>
      <vt:lpstr>Mini-Prep</vt:lpstr>
      <vt:lpstr>Digestion &amp; Gel Electrophoresis </vt:lpstr>
      <vt:lpstr>Ligations</vt:lpstr>
      <vt:lpstr>Bacterial Transformation Results</vt:lpstr>
      <vt:lpstr>Isolating of Parts 1st Digestion &amp; Gel </vt:lpstr>
      <vt:lpstr>Isolating of Parts 10/12</vt:lpstr>
      <vt:lpstr>Redigestion of Gene 10/19</vt:lpstr>
      <vt:lpstr>Ligation Results 11/11</vt:lpstr>
      <vt:lpstr>Results 11/16</vt:lpstr>
      <vt:lpstr>Final Disappointment  New Religation of stored Gene &amp; Double Terminator </vt:lpstr>
      <vt:lpstr>Conclusion</vt:lpstr>
      <vt:lpstr>References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Derek B</dc:creator>
  <cp:lastModifiedBy>dunhamk</cp:lastModifiedBy>
  <cp:revision>54</cp:revision>
  <dcterms:created xsi:type="dcterms:W3CDTF">2010-11-03T06:20:44Z</dcterms:created>
  <dcterms:modified xsi:type="dcterms:W3CDTF">2010-12-09T18:07:49Z</dcterms:modified>
</cp:coreProperties>
</file>